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71" r:id="rId4"/>
    <p:sldId id="266" r:id="rId5"/>
    <p:sldId id="267" r:id="rId6"/>
    <p:sldId id="268" r:id="rId7"/>
    <p:sldId id="269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00FF"/>
    <a:srgbClr val="57A11F"/>
    <a:srgbClr val="3D8344"/>
    <a:srgbClr val="47AF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2" autoAdjust="0"/>
    <p:restoredTop sz="94660"/>
  </p:normalViewPr>
  <p:slideViewPr>
    <p:cSldViewPr snapToGrid="0">
      <p:cViewPr varScale="1">
        <p:scale>
          <a:sx n="65" d="100"/>
          <a:sy n="65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Заболеваемость</a:t>
            </a:r>
            <a:r>
              <a:rPr lang="ru-RU" sz="1600" b="1" i="1" baseline="0" dirty="0">
                <a:solidFill>
                  <a:srgbClr val="FF0000"/>
                </a:solidFill>
                <a:latin typeface="Georgia" panose="02040502050405020303" pitchFamily="18" charset="0"/>
              </a:rPr>
              <a:t> сотрудников МАДОУ детский сад "Солнышко" с. Юмагузино</a:t>
            </a:r>
            <a:endParaRPr lang="ru-RU" sz="16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567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567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567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532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567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6701424"/>
        <c:axId val="296697896"/>
      </c:barChart>
      <c:catAx>
        <c:axId val="2967014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6697896"/>
        <c:crosses val="autoZero"/>
        <c:auto val="1"/>
        <c:lblAlgn val="ctr"/>
        <c:lblOffset val="100"/>
        <c:noMultiLvlLbl val="0"/>
      </c:catAx>
      <c:valAx>
        <c:axId val="296697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670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5903602958721078E-2"/>
          <c:y val="0.9092257217847769"/>
          <c:w val="0.30217537580529713"/>
          <c:h val="6.69647544056992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D7F2607-2EBE-46CC-AD29-A61B435032E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CD16-5B33-45AA-AE62-6FF8B492CE1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2865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F2607-2EBE-46CC-AD29-A61B435032E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CD16-5B33-45AA-AE62-6FF8B492CE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688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F2607-2EBE-46CC-AD29-A61B435032E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CD16-5B33-45AA-AE62-6FF8B492CE18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49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F2607-2EBE-46CC-AD29-A61B435032E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CD16-5B33-45AA-AE62-6FF8B492CE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085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F2607-2EBE-46CC-AD29-A61B435032E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CD16-5B33-45AA-AE62-6FF8B492CE1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854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F2607-2EBE-46CC-AD29-A61B435032E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CD16-5B33-45AA-AE62-6FF8B492CE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489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F2607-2EBE-46CC-AD29-A61B435032E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CD16-5B33-45AA-AE62-6FF8B492CE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510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F2607-2EBE-46CC-AD29-A61B435032E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CD16-5B33-45AA-AE62-6FF8B492CE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123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F2607-2EBE-46CC-AD29-A61B435032E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CD16-5B33-45AA-AE62-6FF8B492CE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771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F2607-2EBE-46CC-AD29-A61B435032E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CD16-5B33-45AA-AE62-6FF8B492CE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564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F2607-2EBE-46CC-AD29-A61B435032E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6CD16-5B33-45AA-AE62-6FF8B492CE1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874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D7F2607-2EBE-46CC-AD29-A61B435032E4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376CD16-5B33-45AA-AE62-6FF8B492CE18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397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g"/><Relationship Id="rId7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82051_5-p-foni-dlya-detskoi-prezentatsii-sport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6800" y="148104"/>
            <a:ext cx="9664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МАДОУ детский сад «Солнышко» с. Юмагузино </a:t>
            </a:r>
          </a:p>
          <a:p>
            <a:pPr lvl="0" algn="ctr"/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муниципального района </a:t>
            </a:r>
          </a:p>
          <a:p>
            <a:pPr lvl="0" algn="ctr"/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Кугарчинский район Республики Башкортостан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36800" y="1769873"/>
            <a:ext cx="9463903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             </a:t>
            </a:r>
            <a:r>
              <a:rPr lang="ru-RU" sz="28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Всероссийский </a:t>
            </a:r>
            <a:r>
              <a:rPr lang="ru-RU" sz="2800" b="1" i="1" dirty="0">
                <a:solidFill>
                  <a:srgbClr val="C00000"/>
                </a:solidFill>
                <a:latin typeface="Georgia" panose="02040502050405020303" pitchFamily="18" charset="0"/>
              </a:rPr>
              <a:t>конкурс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2800" b="1" i="1" dirty="0">
                <a:solidFill>
                  <a:srgbClr val="FF0000"/>
                </a:solidFill>
                <a:latin typeface="Georgia" panose="02040502050405020303" pitchFamily="18" charset="0"/>
              </a:rPr>
              <a:t>«Российская организация высокой социальной </a:t>
            </a:r>
            <a:r>
              <a:rPr lang="ru-RU" sz="28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                                                    эффективности</a:t>
            </a:r>
            <a:r>
              <a:rPr lang="ru-RU" sz="2800" b="1" i="1" dirty="0">
                <a:solidFill>
                  <a:srgbClr val="FF0000"/>
                </a:solidFill>
                <a:latin typeface="Georgia" panose="02040502050405020303" pitchFamily="18" charset="0"/>
              </a:rPr>
              <a:t>» </a:t>
            </a:r>
          </a:p>
          <a:p>
            <a:pPr lvl="0" algn="ctr"/>
            <a:r>
              <a:rPr lang="ru-RU" sz="2800" b="1" i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Georgia" panose="02040502050405020303" pitchFamily="18" charset="0"/>
              </a:rPr>
              <a:t>2023 </a:t>
            </a:r>
            <a:r>
              <a:rPr lang="ru-RU" sz="20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год</a:t>
            </a:r>
          </a:p>
          <a:p>
            <a:pPr lvl="0" algn="ctr"/>
            <a:endParaRPr lang="ru-RU" sz="2000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lvl="0" algn="ctr"/>
            <a:endParaRPr lang="ru-RU" sz="2000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Номинация</a:t>
            </a:r>
            <a:r>
              <a:rPr lang="ru-RU" sz="2400" b="1" dirty="0">
                <a:solidFill>
                  <a:srgbClr val="C00000"/>
                </a:solidFill>
                <a:latin typeface="Georgia" panose="02040502050405020303" pitchFamily="18" charset="0"/>
              </a:rPr>
              <a:t>: </a:t>
            </a:r>
            <a:r>
              <a:rPr lang="ru-RU" sz="2400" b="1" i="1" dirty="0">
                <a:solidFill>
                  <a:srgbClr val="C00000"/>
                </a:solidFill>
              </a:rPr>
              <a:t/>
            </a:r>
            <a:br>
              <a:rPr lang="ru-RU" sz="2400" b="1" i="1" dirty="0">
                <a:solidFill>
                  <a:srgbClr val="C00000"/>
                </a:solidFill>
              </a:rPr>
            </a:br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«За формирование здорового образа </a:t>
            </a:r>
            <a:r>
              <a:rPr lang="ru-RU" sz="24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жизни </a:t>
            </a:r>
          </a:p>
          <a:p>
            <a:pPr lvl="0" algn="ctr"/>
            <a:r>
              <a:rPr lang="ru-RU" sz="24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 </a:t>
            </a:r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организациях непроизводственной сферы»</a:t>
            </a:r>
          </a:p>
          <a:p>
            <a:pPr algn="ctr"/>
            <a:endParaRPr lang="ru-RU" sz="20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Picture 4" descr="https://sunveter.ru/uploads/posts/2015-07/1437676150_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94215">
            <a:off x="86273" y="1140751"/>
            <a:ext cx="1553058" cy="155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296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82051_5-p-foni-dlya-detskoi-prezentatsii-sport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5427" y="-1"/>
            <a:ext cx="9856573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7820" lvl="0" algn="ctr"/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по поддержке здорового образа жизни сотрудников     муниципального автономного дошкольного образовательного учреждения детский сад «Солнышко» с. Юмагузино муниципального района Кугарчинский район Республики Башкортостан</a:t>
            </a:r>
          </a:p>
          <a:p>
            <a:pPr marL="337820" lvl="0">
              <a:lnSpc>
                <a:spcPts val="1600"/>
              </a:lnSpc>
            </a:pPr>
            <a:endParaRPr lang="ru-RU" b="1" i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lvl="0">
              <a:lnSpc>
                <a:spcPts val="1600"/>
              </a:lnSpc>
            </a:pPr>
            <a:r>
              <a:rPr lang="ru-RU" sz="1600" b="1" i="1" u="sng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r>
              <a:rPr lang="ru-RU" sz="1600" b="1" i="1" u="sng" spc="-3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i="1" u="sng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1600" b="1" u="sng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1600" b="1" u="sng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37820" lvl="0">
              <a:lnSpc>
                <a:spcPts val="1600"/>
              </a:lnSpc>
            </a:pP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содействие</a:t>
            </a:r>
            <a:r>
              <a:rPr lang="ru-RU" sz="1600" b="1" spc="-2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здоровьесбережению</a:t>
            </a:r>
            <a:r>
              <a:rPr lang="ru-RU" sz="1600" b="1" spc="-2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сотрудников</a:t>
            </a:r>
            <a:r>
              <a:rPr lang="ru-RU" sz="1600" b="1" spc="-3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учреждения.</a:t>
            </a:r>
          </a:p>
          <a:p>
            <a:pPr marL="337820" lvl="0">
              <a:lnSpc>
                <a:spcPts val="1610"/>
              </a:lnSpc>
            </a:pPr>
            <a:endParaRPr lang="ru-RU" sz="1600" b="1" i="1" dirty="0">
              <a:solidFill>
                <a:srgbClr val="0033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7820" lvl="0">
              <a:lnSpc>
                <a:spcPts val="1610"/>
              </a:lnSpc>
            </a:pPr>
            <a:r>
              <a:rPr lang="ru-RU" sz="1600" b="1" i="1" u="sng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</a:t>
            </a:r>
            <a:r>
              <a:rPr lang="ru-RU" sz="1600" b="1" i="1" u="sng" spc="-3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i="1" u="sng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sz="1600" b="1" i="1" u="sng" spc="-1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i="1" u="sng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1600" b="1" u="sng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42900" marR="607060" lvl="0" indent="-342900">
              <a:buSzPts val="1400"/>
              <a:buFont typeface="Times New Roman" panose="02020603050405020304" pitchFamily="18" charset="0"/>
              <a:buAutoNum type="arabicPeriod"/>
              <a:tabLst>
                <a:tab pos="516890" algn="l"/>
              </a:tabLst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Вовлечение</a:t>
            </a:r>
            <a:r>
              <a:rPr lang="ru-RU" sz="1600" b="1" spc="-2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сотрудников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1600" b="1" spc="-2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через</a:t>
            </a:r>
            <a:r>
              <a:rPr lang="ru-RU" sz="1600" b="1" spc="-3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организацию</a:t>
            </a:r>
            <a:r>
              <a:rPr lang="ru-RU" sz="1600" b="1" spc="-2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регулярных</a:t>
            </a: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занятий</a:t>
            </a:r>
            <a:r>
              <a:rPr lang="ru-RU" sz="1600" b="1" spc="-2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сотрудников</a:t>
            </a:r>
            <a:r>
              <a:rPr lang="ru-RU" sz="1600" b="1" spc="-2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b="1" spc="31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мероприятия</a:t>
            </a: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спортивной</a:t>
            </a: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направленности,</a:t>
            </a:r>
            <a:r>
              <a:rPr lang="ru-RU" sz="1600" b="1" spc="31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</a:t>
            </a:r>
            <a:r>
              <a:rPr lang="ru-RU" sz="1600" b="1" spc="-3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</a:t>
            </a:r>
            <a:r>
              <a:rPr lang="ru-RU" sz="1600" b="1" spc="-3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коммуникативных</a:t>
            </a:r>
            <a:r>
              <a:rPr lang="ru-RU" sz="1600" b="1" spc="-33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компетенций,</a:t>
            </a:r>
          </a:p>
          <a:p>
            <a:pPr marL="342900" lvl="0" indent="-342900">
              <a:lnSpc>
                <a:spcPts val="1610"/>
              </a:lnSpc>
              <a:buSzPts val="1400"/>
              <a:buFont typeface="Times New Roman" panose="02020603050405020304" pitchFamily="18" charset="0"/>
              <a:buAutoNum type="arabicPeriod"/>
              <a:tabLst>
                <a:tab pos="516890" algn="l"/>
              </a:tabLst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Содействие</a:t>
            </a:r>
            <a:r>
              <a:rPr lang="ru-RU" sz="1600" b="1" spc="-2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здоровьесбережению</a:t>
            </a:r>
            <a:r>
              <a:rPr lang="ru-RU" sz="1600" b="1" spc="-2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физической</a:t>
            </a:r>
            <a:r>
              <a:rPr lang="ru-RU" sz="1600" b="1" spc="-20" dirty="0" smtClean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культурой.</a:t>
            </a:r>
          </a:p>
          <a:p>
            <a:pPr marL="342900" marR="1019175" lvl="0" indent="-342900">
              <a:buSzPts val="1400"/>
              <a:buFont typeface="Times New Roman" panose="02020603050405020304" pitchFamily="18" charset="0"/>
              <a:buAutoNum type="arabicPeriod"/>
              <a:tabLst>
                <a:tab pos="516890" algn="l"/>
              </a:tabLst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Информирование</a:t>
            </a:r>
            <a:r>
              <a:rPr lang="ru-RU" sz="1600" b="1" spc="-3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сотрудников,</a:t>
            </a:r>
            <a:r>
              <a:rPr lang="ru-RU" sz="1600" b="1" spc="-2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</a:t>
            </a: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уровня</a:t>
            </a:r>
            <a:r>
              <a:rPr lang="ru-RU" sz="1600" b="1" spc="-3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их</a:t>
            </a:r>
            <a:r>
              <a:rPr lang="ru-RU" sz="1600" b="1" spc="-1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знаний</a:t>
            </a: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1600" b="1" spc="-1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снижению</a:t>
            </a:r>
            <a:r>
              <a:rPr lang="ru-RU" sz="1600" b="1" spc="-2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рисков</a:t>
            </a:r>
            <a:r>
              <a:rPr lang="ru-RU" sz="1600" b="1" spc="-2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заболеваний</a:t>
            </a:r>
            <a:r>
              <a:rPr lang="ru-RU" sz="1600" b="1" spc="-3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последствий</a:t>
            </a:r>
            <a:r>
              <a:rPr lang="ru-RU" sz="1600" b="1" spc="-33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вредных</a:t>
            </a:r>
            <a:r>
              <a:rPr lang="ru-RU" sz="1600" b="1" spc="-2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привычек,</a:t>
            </a: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пропаганда здорового</a:t>
            </a:r>
            <a:r>
              <a:rPr lang="ru-RU" sz="1600" b="1" spc="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образа</a:t>
            </a:r>
            <a:r>
              <a:rPr lang="ru-RU" sz="1600" b="1" spc="-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жизни.</a:t>
            </a:r>
          </a:p>
          <a:p>
            <a:pPr marL="342900" marR="755015" lvl="0" indent="-342900">
              <a:buSzPts val="1400"/>
              <a:buFont typeface="Times New Roman" panose="02020603050405020304" pitchFamily="18" charset="0"/>
              <a:buAutoNum type="arabicPeriod"/>
              <a:tabLst>
                <a:tab pos="561340" algn="l"/>
              </a:tabLst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Профилактика эмоционального выгорания и профессиональных стрессовых ситуаций у сотрудников, укрепление</a:t>
            </a:r>
            <a:r>
              <a:rPr lang="ru-RU" sz="1600" b="1" spc="-34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стрессоустойчивости,</a:t>
            </a:r>
            <a:r>
              <a:rPr lang="ru-RU" sz="1600" b="1" spc="-1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обучение</a:t>
            </a: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основам навыкам</a:t>
            </a:r>
            <a:r>
              <a:rPr lang="ru-RU" sz="1600" b="1" spc="-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самообладания и</a:t>
            </a:r>
            <a:r>
              <a:rPr lang="ru-RU" sz="1600" b="1" spc="-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рефлексии.</a:t>
            </a:r>
          </a:p>
          <a:p>
            <a:pPr marL="342900" marR="393065" lvl="0" indent="-342900">
              <a:buSzPts val="1400"/>
              <a:buFont typeface="Times New Roman" panose="02020603050405020304" pitchFamily="18" charset="0"/>
              <a:buAutoNum type="arabicPeriod"/>
              <a:tabLst>
                <a:tab pos="604520" algn="l"/>
                <a:tab pos="605155" algn="l"/>
              </a:tabLst>
            </a:pP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Внедрение цикла образовательно-просветительских программ, направленных на приобретение сотрудниками знаний,</a:t>
            </a:r>
            <a:r>
              <a:rPr lang="ru-RU" sz="1600" b="1" spc="-340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умений</a:t>
            </a:r>
            <a:r>
              <a:rPr lang="ru-RU" sz="1600" b="1" spc="-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навыков</a:t>
            </a: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сохранения</a:t>
            </a:r>
            <a:r>
              <a:rPr lang="ru-RU" sz="1600" b="1" spc="-1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600" b="1" spc="-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укрепления здоровья,</a:t>
            </a:r>
            <a:r>
              <a:rPr lang="ru-RU" sz="1600" b="1" spc="-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культуры</a:t>
            </a:r>
            <a:r>
              <a:rPr lang="ru-RU" sz="1600" b="1" spc="-5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здоровья;</a:t>
            </a:r>
          </a:p>
          <a:p>
            <a:pPr lvl="0"/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   Обеспечение сотрудникам условий работы, отвечающих санитарно-гигиеническим требованиям,     комплекса лечебно-профилактических мероприятий, направленных на оздоровление сотрудников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Picture 4" descr="https://sunveter.ru/uploads/posts/2015-07/1437676150_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02772">
            <a:off x="193363" y="1206652"/>
            <a:ext cx="1561261" cy="156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437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82051_5-p-foni-dlya-detskoi-prezentatsii-sport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449657606"/>
              </p:ext>
            </p:extLst>
          </p:nvPr>
        </p:nvGraphicFramePr>
        <p:xfrm>
          <a:off x="2358496" y="1544595"/>
          <a:ext cx="3871784" cy="4127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532606" y="143689"/>
            <a:ext cx="6096000" cy="13716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>
                <a:solidFill>
                  <a:srgbClr val="FF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Уровень и динамика показателей, </a:t>
            </a:r>
            <a:endParaRPr lang="ru-RU" sz="1600" b="1" i="1" dirty="0" smtClean="0">
              <a:solidFill>
                <a:srgbClr val="FF0000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 smtClean="0">
                <a:solidFill>
                  <a:srgbClr val="FF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характеризующих производительность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 smtClean="0">
                <a:solidFill>
                  <a:srgbClr val="FF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rgbClr val="FF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труда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817657"/>
              </p:ext>
            </p:extLst>
          </p:nvPr>
        </p:nvGraphicFramePr>
        <p:xfrm>
          <a:off x="6388442" y="1656651"/>
          <a:ext cx="5645396" cy="44065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6888"/>
                <a:gridCol w="1050324"/>
                <a:gridCol w="1198605"/>
                <a:gridCol w="1112109"/>
                <a:gridCol w="937470"/>
              </a:tblGrid>
              <a:tr h="3230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Показатели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85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Среднегодовая численность персонала, чел.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346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Средняя продолжительность рабочей смены, час.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7.2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7.2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7.2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7.2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55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Отработано одним работником за год </a:t>
                      </a:r>
                      <a:r>
                        <a:rPr lang="ru-RU" sz="1200" dirty="0" smtClean="0">
                          <a:effectLst/>
                        </a:rPr>
                        <a:t>человеко-часов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1768,6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1734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1735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1750.8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560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Отработано всего в год, человеко-часов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61901.4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65928.4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65944.4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70032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16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Фонд оплаты труда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9918954.46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11092553.86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11733080.5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12400688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30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Средняя зарплата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23616,56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24325,78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25724,5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25834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Picture 4" descr="https://sunveter.ru/uploads/posts/2015-07/1437676150_2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028" y="-16666"/>
            <a:ext cx="1561261" cy="156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344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82051_5-p-foni-dlya-detskoi-prezentatsii-sport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8" y="92627"/>
            <a:ext cx="5309105" cy="3981829"/>
          </a:xfrm>
          <a:prstGeom prst="rect">
            <a:avLst/>
          </a:prstGeom>
        </p:spPr>
      </p:pic>
      <p:pic>
        <p:nvPicPr>
          <p:cNvPr id="4" name="Рисунок 3" descr="C:\Users\Гульназ\AppData\Local\Microsoft\Windows\INetCache\Content.Word\20230405_1416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48" y="4167083"/>
            <a:ext cx="2896312" cy="2431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72"/>
          <a:stretch/>
        </p:blipFill>
        <p:spPr>
          <a:xfrm rot="10800000" flipV="1">
            <a:off x="8495360" y="4179537"/>
            <a:ext cx="3480556" cy="1098541"/>
          </a:xfrm>
          <a:prstGeom prst="rect">
            <a:avLst/>
          </a:prstGeom>
        </p:spPr>
      </p:pic>
      <p:pic>
        <p:nvPicPr>
          <p:cNvPr id="8" name="Рисунок 7" descr="C:\Users\Гульназ\Downloads\168077061615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76"/>
          <a:stretch/>
        </p:blipFill>
        <p:spPr bwMode="auto">
          <a:xfrm rot="10800000">
            <a:off x="8686363" y="5280435"/>
            <a:ext cx="3285111" cy="13179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522383" y="237802"/>
            <a:ext cx="6610731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В </a:t>
            </a: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>ДОУ созданы условия для </a:t>
            </a:r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сотрудников, </a:t>
            </a:r>
            <a:endParaRPr lang="ru-RU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lvl="0"/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>         ведущих здоровый образ жизни</a:t>
            </a:r>
          </a:p>
          <a:p>
            <a:pPr lvl="1">
              <a:lnSpc>
                <a:spcPts val="1595"/>
              </a:lnSpc>
              <a:spcAft>
                <a:spcPts val="0"/>
              </a:spcAft>
              <a:buSzPts val="1400"/>
              <a:tabLst>
                <a:tab pos="3027680" algn="l"/>
              </a:tabLst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Ресурсы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1400" spc="-2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обеспечивающие</a:t>
            </a:r>
            <a:r>
              <a:rPr lang="ru-RU" sz="1400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выполнение</a:t>
            </a:r>
            <a:r>
              <a:rPr lang="ru-RU" sz="1400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Программы:              </a:t>
            </a:r>
          </a:p>
          <a:p>
            <a:pPr lvl="1">
              <a:lnSpc>
                <a:spcPts val="1595"/>
              </a:lnSpc>
              <a:spcAft>
                <a:spcPts val="0"/>
              </a:spcAft>
              <a:buSzPts val="1400"/>
              <a:tabLst>
                <a:tab pos="3027680" algn="l"/>
              </a:tabLst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физкультурный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зал,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lvl="1">
              <a:lnSpc>
                <a:spcPts val="1595"/>
              </a:lnSpc>
              <a:spcAft>
                <a:spcPts val="0"/>
              </a:spcAft>
              <a:buSzPts val="1400"/>
              <a:tabLst>
                <a:tab pos="3027680" algn="l"/>
              </a:tabLst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спортплощадка, </a:t>
            </a:r>
          </a:p>
          <a:p>
            <a:pPr lvl="1">
              <a:lnSpc>
                <a:spcPts val="1595"/>
              </a:lnSpc>
              <a:spcAft>
                <a:spcPts val="0"/>
              </a:spcAft>
              <a:buSzPts val="1400"/>
              <a:tabLst>
                <a:tab pos="3027680" algn="l"/>
              </a:tabLst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игровые участки на территории с учетом сезонных и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погодных изменений в природе,</a:t>
            </a:r>
          </a:p>
          <a:p>
            <a:pPr lvl="1">
              <a:lnSpc>
                <a:spcPts val="1595"/>
              </a:lnSpc>
              <a:spcAft>
                <a:spcPts val="0"/>
              </a:spcAft>
              <a:buSzPts val="1400"/>
              <a:tabLst>
                <a:tab pos="3027680" algn="l"/>
              </a:tabLst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облучатель ультрафиолетовый кварцевый, </a:t>
            </a:r>
          </a:p>
          <a:p>
            <a:pPr lvl="1">
              <a:lnSpc>
                <a:spcPts val="1595"/>
              </a:lnSpc>
              <a:spcAft>
                <a:spcPts val="0"/>
              </a:spcAft>
              <a:buSzPts val="1400"/>
              <a:tabLst>
                <a:tab pos="3027680" algn="l"/>
              </a:tabLst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облучатель-</a:t>
            </a:r>
            <a:r>
              <a:rPr lang="ru-RU" sz="1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рециркулятор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бактерицидный,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lvl="1">
              <a:lnSpc>
                <a:spcPts val="1595"/>
              </a:lnSpc>
              <a:spcAft>
                <a:spcPts val="0"/>
              </a:spcAft>
              <a:buSzPts val="1400"/>
              <a:tabLst>
                <a:tab pos="3027680" algn="l"/>
              </a:tabLst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1400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обеспечения</a:t>
            </a:r>
            <a:r>
              <a:rPr lang="ru-RU" sz="1400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работников</a:t>
            </a:r>
            <a:r>
              <a:rPr lang="ru-RU" sz="1400" spc="-1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чистой</a:t>
            </a:r>
            <a:r>
              <a:rPr lang="ru-RU" sz="1400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питьевой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водой</a:t>
            </a:r>
            <a:r>
              <a:rPr lang="ru-RU" sz="1400" spc="-1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приобретены кулеры.                                                                                                             В МАДОУ детский сад «Солнышко» с. Юмагузино оборудован медицинский блок: медицинский кабинет, процедурный кабинет. Условия самостоятельной медико-санитарной части для осмотра работников ДОО предоставлены согласно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договору,</a:t>
            </a:r>
            <a:r>
              <a:rPr lang="ru-RU" sz="1400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ЦРБ</a:t>
            </a:r>
            <a:r>
              <a:rPr lang="ru-RU" sz="1400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с. Мраково.                                                                                                                                                                                                                            Детский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сад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оборудован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пищеблоком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приготовления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горячего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питания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(диетического)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400" spc="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санитарно-эпидемиологическими требованиями к устройству, содержанию и организации режима работы в дошкольных</a:t>
            </a:r>
            <a:r>
              <a:rPr lang="ru-RU" sz="1400" spc="-33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образовательных</a:t>
            </a:r>
            <a:r>
              <a:rPr lang="ru-RU" sz="1400" spc="-2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организациях.</a:t>
            </a:r>
            <a:r>
              <a:rPr lang="ru-RU" sz="1400" spc="-5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Организовано горячие </a:t>
            </a:r>
            <a:r>
              <a:rPr lang="ru-RU" sz="1400" spc="-5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питание.</a:t>
            </a:r>
            <a:endParaRPr 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0094" y="787400"/>
            <a:ext cx="435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Сотрудники д/с «Солнышко на экскурсии»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1186" y="6166802"/>
            <a:ext cx="2589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Релаксация в час отдыха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55618" y="6174208"/>
            <a:ext cx="4684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Шашки и шахматы любимая игра  коллектива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81236" y="5939423"/>
            <a:ext cx="1989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Спортивный зал и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беговые дорожки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5" name="Picture 4" descr="https://sunveter.ru/uploads/posts/2015-07/1437676150_2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488" y="92627"/>
            <a:ext cx="1431136" cy="143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1167" y="4154630"/>
            <a:ext cx="3371380" cy="2436997"/>
          </a:xfrm>
          <a:prstGeom prst="rect">
            <a:avLst/>
          </a:prstGeom>
        </p:spPr>
      </p:pic>
      <p:pic>
        <p:nvPicPr>
          <p:cNvPr id="5" name="Рисунок 4" descr="C:\Users\Гульназ\AppData\Local\Microsoft\Windows\INetCache\Content.Word\20230405_141239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593" y="4167083"/>
            <a:ext cx="3048387" cy="243132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3542885" y="6229079"/>
            <a:ext cx="4724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Шашки и шахматы любимые игры коллектива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96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82051_5-p-foni-dlya-detskoi-prezentatsii-sport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7856285">
            <a:off x="-555723" y="1319687"/>
            <a:ext cx="40070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>
                <a:solidFill>
                  <a:srgbClr val="C00000"/>
                </a:solidFill>
                <a:latin typeface="Georgia" panose="02040502050405020303" pitchFamily="18" charset="0"/>
              </a:rPr>
              <a:t>Производственная </a:t>
            </a:r>
            <a:r>
              <a:rPr lang="ru-RU" sz="28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гимнастика</a:t>
            </a:r>
            <a:endParaRPr lang="ru-RU" sz="28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1" t="39155" r="19232"/>
          <a:stretch/>
        </p:blipFill>
        <p:spPr>
          <a:xfrm>
            <a:off x="7678204" y="369140"/>
            <a:ext cx="3921211" cy="2750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6" r="21698"/>
          <a:stretch/>
        </p:blipFill>
        <p:spPr>
          <a:xfrm rot="5400000">
            <a:off x="3758110" y="2821078"/>
            <a:ext cx="2864280" cy="3590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8" t="20815" r="408" b="12175"/>
          <a:stretch/>
        </p:blipFill>
        <p:spPr bwMode="auto">
          <a:xfrm>
            <a:off x="7678204" y="3390322"/>
            <a:ext cx="4066462" cy="2657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6670" y="369140"/>
            <a:ext cx="3595775" cy="2701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https://sunveter.ru/uploads/posts/2015-07/1437676150_2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869" y="2474530"/>
            <a:ext cx="1561261" cy="156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308765" y="2701162"/>
            <a:ext cx="1127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Аэробика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08765" y="5593492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Фитнес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35392" y="2580619"/>
            <a:ext cx="1309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Гимнастика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4198" y="5632972"/>
            <a:ext cx="166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День Здоровья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56704" y="5962824"/>
            <a:ext cx="95352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Производственная гимнастика направлена на </a:t>
            </a:r>
            <a:r>
              <a:rPr lang="ru-RU" sz="1600" dirty="0">
                <a:solidFill>
                  <a:srgbClr val="C00000"/>
                </a:solidFill>
              </a:rPr>
              <a:t>профилактику здоровья </a:t>
            </a:r>
            <a:r>
              <a:rPr lang="ru-RU" sz="1600" dirty="0" smtClean="0">
                <a:solidFill>
                  <a:srgbClr val="C00000"/>
                </a:solidFill>
              </a:rPr>
              <a:t>в </a:t>
            </a:r>
            <a:r>
              <a:rPr lang="ru-RU" sz="1600" dirty="0">
                <a:solidFill>
                  <a:srgbClr val="C00000"/>
                </a:solidFill>
              </a:rPr>
              <a:t>трудовом коллективе, </a:t>
            </a:r>
            <a:r>
              <a:rPr lang="ru-RU" sz="1600" dirty="0" smtClean="0">
                <a:solidFill>
                  <a:srgbClr val="C00000"/>
                </a:solidFill>
              </a:rPr>
              <a:t>на здоровый образ </a:t>
            </a:r>
            <a:r>
              <a:rPr lang="ru-RU" sz="1600" dirty="0">
                <a:solidFill>
                  <a:srgbClr val="C00000"/>
                </a:solidFill>
              </a:rPr>
              <a:t>жизни </a:t>
            </a:r>
            <a:r>
              <a:rPr lang="ru-RU" sz="1600" dirty="0" smtClean="0">
                <a:solidFill>
                  <a:srgbClr val="C00000"/>
                </a:solidFill>
              </a:rPr>
              <a:t>, на </a:t>
            </a:r>
            <a:r>
              <a:rPr lang="ru-RU" sz="1600" dirty="0">
                <a:solidFill>
                  <a:srgbClr val="C00000"/>
                </a:solidFill>
              </a:rPr>
              <a:t>привлечение всего коллектива </a:t>
            </a:r>
            <a:r>
              <a:rPr lang="ru-RU" sz="1600" dirty="0" smtClean="0">
                <a:solidFill>
                  <a:srgbClr val="C00000"/>
                </a:solidFill>
              </a:rPr>
              <a:t>к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физической </a:t>
            </a:r>
            <a:r>
              <a:rPr lang="ru-RU" sz="1600" dirty="0">
                <a:solidFill>
                  <a:srgbClr val="C00000"/>
                </a:solidFill>
              </a:rPr>
              <a:t>активности, </a:t>
            </a:r>
            <a:r>
              <a:rPr lang="ru-RU" sz="1600" dirty="0" smtClean="0">
                <a:solidFill>
                  <a:srgbClr val="C00000"/>
                </a:solidFill>
              </a:rPr>
              <a:t>укреплению здоровья</a:t>
            </a:r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9" r="47569" b="5149"/>
          <a:stretch/>
        </p:blipFill>
        <p:spPr>
          <a:xfrm rot="5400000">
            <a:off x="1414119" y="3173927"/>
            <a:ext cx="1970960" cy="19911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0" t="1390" r="46586" b="9514"/>
          <a:stretch/>
        </p:blipFill>
        <p:spPr>
          <a:xfrm rot="5400000">
            <a:off x="1611451" y="1235372"/>
            <a:ext cx="1847168" cy="1720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4150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82051_5-p-foni-dlya-detskoi-prezentatsii-sport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08422" y="-37070"/>
            <a:ext cx="1124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456" y="1727594"/>
            <a:ext cx="15183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ОБРАЗ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456" y="2287884"/>
            <a:ext cx="2263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Ж</a:t>
            </a:r>
            <a:r>
              <a:rPr lang="ru-RU" sz="28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ИЗНИ!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46190" y="613372"/>
            <a:ext cx="702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ЗА</a:t>
            </a:r>
            <a:endParaRPr lang="ru-RU" sz="28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456" y="1314217"/>
            <a:ext cx="2222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ЗДОРОВЫЙ</a:t>
            </a:r>
            <a:endParaRPr lang="ru-RU" sz="2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17290" t="23424" r="13244" b="37647"/>
          <a:stretch/>
        </p:blipFill>
        <p:spPr>
          <a:xfrm>
            <a:off x="3286897" y="0"/>
            <a:ext cx="2535357" cy="2080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7" t="24083" r="1690" b="5878"/>
          <a:stretch/>
        </p:blipFill>
        <p:spPr bwMode="auto">
          <a:xfrm>
            <a:off x="1734913" y="2052011"/>
            <a:ext cx="3898668" cy="2241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530" y="-78145"/>
            <a:ext cx="3155092" cy="2067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C:\Users\Гульназ\Desktop\IMG-20210828-WA002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178" y="-48261"/>
            <a:ext cx="3226401" cy="2007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378" y="4281244"/>
            <a:ext cx="3113315" cy="2472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C:\Users\Гульназ\AppData\Local\Microsoft\Windows\INetCache\Content.Word\IMG-20230228-WA0028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24"/>
          <a:stretch/>
        </p:blipFill>
        <p:spPr bwMode="auto">
          <a:xfrm>
            <a:off x="2709519" y="4235801"/>
            <a:ext cx="3918930" cy="2518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59"/>
          <a:stretch/>
        </p:blipFill>
        <p:spPr bwMode="auto">
          <a:xfrm>
            <a:off x="5417332" y="2076141"/>
            <a:ext cx="3635290" cy="2237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" t="12658" r="6826" b="6468"/>
          <a:stretch/>
        </p:blipFill>
        <p:spPr bwMode="auto">
          <a:xfrm>
            <a:off x="6520768" y="4235801"/>
            <a:ext cx="3220995" cy="2518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" r="10713" b="14195"/>
          <a:stretch/>
        </p:blipFill>
        <p:spPr bwMode="auto">
          <a:xfrm>
            <a:off x="8748697" y="2103218"/>
            <a:ext cx="3169850" cy="2230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594380" y="1682679"/>
            <a:ext cx="2149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Лыжня России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79742" y="1586496"/>
            <a:ext cx="147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Кросс наций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86879" y="1535682"/>
            <a:ext cx="279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Поход выходного дня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57248" y="2103218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Масленица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21188" y="2250814"/>
            <a:ext cx="2997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Соревнования по волейболу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25433" y="6264542"/>
            <a:ext cx="2933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Соревнования по плаванию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94388" y="2128374"/>
            <a:ext cx="307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Соревнования по гимнастике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96927" y="6308269"/>
            <a:ext cx="237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Соревнования по бегу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60952" y="6301772"/>
            <a:ext cx="2725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Мама и я - спорт и друзья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88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682051_5-p-foni-dlya-detskoi-prezentatsii-sport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7934701">
            <a:off x="193525" y="1301972"/>
            <a:ext cx="3500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НАШИ ПОБЕДЫ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215" t="24233" r="7802" b="8207"/>
          <a:stretch/>
        </p:blipFill>
        <p:spPr>
          <a:xfrm>
            <a:off x="4666364" y="-95098"/>
            <a:ext cx="5019865" cy="28902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t="22729" b="19277"/>
          <a:stretch/>
        </p:blipFill>
        <p:spPr>
          <a:xfrm rot="18608294">
            <a:off x="2179255" y="198250"/>
            <a:ext cx="2854869" cy="22064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1" t="17004" b="635"/>
          <a:stretch/>
        </p:blipFill>
        <p:spPr>
          <a:xfrm>
            <a:off x="5152769" y="3880302"/>
            <a:ext cx="3974196" cy="27263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5" r="14852"/>
          <a:stretch/>
        </p:blipFill>
        <p:spPr>
          <a:xfrm rot="2625124">
            <a:off x="9482930" y="213619"/>
            <a:ext cx="2854869" cy="21757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9532">
            <a:off x="2328971" y="2571434"/>
            <a:ext cx="3271968" cy="25407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535874">
            <a:off x="8657298" y="2690684"/>
            <a:ext cx="3206099" cy="2440464"/>
          </a:xfrm>
          <a:prstGeom prst="rect">
            <a:avLst/>
          </a:prstGeom>
        </p:spPr>
      </p:pic>
      <p:pic>
        <p:nvPicPr>
          <p:cNvPr id="1028" name="Picture 4" descr="https://sunveter.ru/uploads/posts/2015-07/1437676150_2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234" y="1964534"/>
            <a:ext cx="2579648" cy="257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925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83958" y="4337222"/>
            <a:ext cx="8822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СПАСИБО! ВСЕМ УДАЧИ!</a:t>
            </a:r>
            <a:endParaRPr lang="ru-RU" sz="4800" b="1" i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Picture 4" descr="https://sunveter.ru/uploads/posts/2015-07/1437676150_2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12" y="-103164"/>
            <a:ext cx="1561261" cy="156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552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airplan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547</TotalTime>
  <Words>454</Words>
  <Application>Microsoft Office PowerPoint</Application>
  <PresentationFormat>Широкоэкранный</PresentationFormat>
  <Paragraphs>100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Calibri</vt:lpstr>
      <vt:lpstr>Georgia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44</cp:revision>
  <dcterms:created xsi:type="dcterms:W3CDTF">2023-04-05T08:47:05Z</dcterms:created>
  <dcterms:modified xsi:type="dcterms:W3CDTF">2023-04-07T05:37:42Z</dcterms:modified>
</cp:coreProperties>
</file>